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364" r:id="rId3"/>
    <p:sldId id="392" r:id="rId4"/>
    <p:sldId id="393" r:id="rId5"/>
    <p:sldId id="394" r:id="rId6"/>
    <p:sldId id="299" r:id="rId7"/>
    <p:sldId id="322" r:id="rId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7459" autoAdjust="0"/>
  </p:normalViewPr>
  <p:slideViewPr>
    <p:cSldViewPr>
      <p:cViewPr varScale="1">
        <p:scale>
          <a:sx n="123" d="100"/>
          <a:sy n="123" d="100"/>
        </p:scale>
        <p:origin x="-32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94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1038-0D35-46B6-8FDE-5083E01EB316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6D346-CEFF-42B0-9EA0-BF6A6CEE7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8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FCB9-5335-49EC-971E-E73A7FAEF396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F165D-A73A-4748-9C77-5243706A7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6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3651871"/>
            <a:ext cx="3168352" cy="648072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323528" y="1203598"/>
            <a:ext cx="4248472" cy="352874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067944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04326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4104456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4104456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563688"/>
            <a:ext cx="8497888" cy="309562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203598"/>
            <a:ext cx="8497888" cy="345571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  <p:sp>
        <p:nvSpPr>
          <p:cNvPr id="5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3291830"/>
            <a:ext cx="8497888" cy="1367483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 hasCustomPrompt="1"/>
          </p:nvPr>
        </p:nvSpPr>
        <p:spPr>
          <a:xfrm>
            <a:off x="323528" y="1275606"/>
            <a:ext cx="8497888" cy="1656184"/>
          </a:xfrm>
        </p:spPr>
        <p:txBody>
          <a:bodyPr>
            <a:normAutofit/>
          </a:bodyPr>
          <a:lstStyle>
            <a:lvl1pPr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2643758"/>
            <a:ext cx="7056784" cy="792088"/>
          </a:xfrm>
        </p:spPr>
        <p:txBody>
          <a:bodyPr>
            <a:noAutofit/>
          </a:bodyPr>
          <a:lstStyle>
            <a:lvl1pPr marL="0" algn="ct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3678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УКАЖИТЕ НАЗВАНИЕ РАЗДЕЛА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7574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Поблагодарите слушателей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08" y="1779662"/>
            <a:ext cx="3168352" cy="792088"/>
          </a:xfrm>
        </p:spPr>
        <p:txBody>
          <a:bodyPr>
            <a:normAutofit/>
          </a:bodyPr>
          <a:lstStyle>
            <a:lvl1pPr marL="0" algn="ctr">
              <a:buNone/>
              <a:defRPr sz="1600" b="0" i="0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и контакты не более 3-х строк в этом месте.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19622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Поблагодарите слушателей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4427984" y="120359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76056" y="131170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4427984" y="228371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076056" y="239182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4427984" y="336383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076056" y="347194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427538" y="1203325"/>
            <a:ext cx="4321175" cy="3529013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299525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9952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</a:t>
            </a:r>
            <a:r>
              <a:rPr lang="en-US" dirty="0" smtClean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10436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1х1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32" y="1203598"/>
            <a:ext cx="381642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860032" y="1779662"/>
            <a:ext cx="3816425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9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323528" y="156343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1600" y="167155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323528" y="264355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971600" y="275167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323528" y="372367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971600" y="383179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0D7D-EC8D-4268-AF7C-2DF49FB31B6A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00EF-BEE7-4D3A-A32E-D3F8C7F65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3" r:id="rId7"/>
    <p:sldLayoutId id="2147483664" r:id="rId8"/>
    <p:sldLayoutId id="2147483655" r:id="rId9"/>
    <p:sldLayoutId id="2147483656" r:id="rId10"/>
    <p:sldLayoutId id="2147483665" r:id="rId11"/>
    <p:sldLayoutId id="2147483666" r:id="rId12"/>
    <p:sldLayoutId id="2147483667" r:id="rId13"/>
    <p:sldLayoutId id="2147483658" r:id="rId14"/>
    <p:sldLayoutId id="2147483670" r:id="rId15"/>
    <p:sldLayoutId id="2147483659" r:id="rId16"/>
    <p:sldLayoutId id="2147483660" r:id="rId17"/>
    <p:sldLayoutId id="2147483669" r:id="rId18"/>
    <p:sldLayoutId id="2147483661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067944" y="1995686"/>
            <a:ext cx="4321249" cy="1367284"/>
          </a:xfrm>
        </p:spPr>
        <p:txBody>
          <a:bodyPr/>
          <a:lstStyle/>
          <a:p>
            <a:r>
              <a:rPr lang="ru-RU" sz="1800" b="0" dirty="0"/>
              <a:t>О </a:t>
            </a:r>
            <a:r>
              <a:rPr lang="ru-RU" sz="1800" b="0" dirty="0" smtClean="0"/>
              <a:t>деятельности Учебно-научной лаборатории Экономическая безопасность государства и бизнеса Байкальского </a:t>
            </a:r>
            <a:r>
              <a:rPr lang="ru-RU" sz="1800" b="0" dirty="0"/>
              <a:t>государственного университета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067944" y="3651870"/>
            <a:ext cx="4392488" cy="936103"/>
          </a:xfrm>
        </p:spPr>
        <p:txBody>
          <a:bodyPr>
            <a:normAutofit/>
          </a:bodyPr>
          <a:lstStyle/>
          <a:p>
            <a:r>
              <a:rPr lang="ru-RU" dirty="0" smtClean="0"/>
              <a:t>Гущина Ирина Владимировна</a:t>
            </a:r>
            <a:endParaRPr lang="ru-RU" dirty="0"/>
          </a:p>
          <a:p>
            <a:r>
              <a:rPr lang="ru-RU" dirty="0" err="1" smtClean="0"/>
              <a:t>Канд.экон.наук</a:t>
            </a:r>
            <a:r>
              <a:rPr lang="ru-RU" dirty="0" smtClean="0"/>
              <a:t>, доцент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3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Развивать </a:t>
            </a:r>
            <a:r>
              <a:rPr lang="ru-RU" sz="2800" dirty="0"/>
              <a:t>научно-исследовательскую работу обучающихся </a:t>
            </a:r>
            <a:endParaRPr lang="ru-RU" sz="2800" dirty="0" smtClean="0"/>
          </a:p>
          <a:p>
            <a:r>
              <a:rPr lang="ru-RU" sz="2800" dirty="0" smtClean="0"/>
              <a:t>Получение обучающимися компетенций практического характера по разным направлениям обеспечения экономической безопасности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8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Обеспечивать </a:t>
            </a:r>
            <a:r>
              <a:rPr lang="ru-RU" sz="1800" dirty="0">
                <a:solidFill>
                  <a:schemeClr val="tx2"/>
                </a:solidFill>
              </a:rPr>
              <a:t>организацию, проведение и участие в научных мероприятиях </a:t>
            </a:r>
            <a:r>
              <a:rPr lang="ru-RU" sz="1800" dirty="0" smtClean="0">
                <a:solidFill>
                  <a:schemeClr val="tx2"/>
                </a:solidFill>
              </a:rPr>
              <a:t>обучающихся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Обеспечивать выполнение курсовых и выпускных квалификационных работ обучающихся по заказам государственных органов, предприятий, организаций и индивидуальных предпринимателей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Проводить практическую подготовку </a:t>
            </a:r>
            <a:r>
              <a:rPr lang="ru-RU" dirty="0">
                <a:solidFill>
                  <a:schemeClr val="tx2"/>
                </a:solidFill>
              </a:rPr>
              <a:t>обучающихся, в том числе </a:t>
            </a:r>
            <a:r>
              <a:rPr lang="ru-RU" dirty="0" smtClean="0">
                <a:solidFill>
                  <a:schemeClr val="tx2"/>
                </a:solidFill>
              </a:rPr>
              <a:t>учебных </a:t>
            </a:r>
            <a:r>
              <a:rPr lang="ru-RU" dirty="0">
                <a:solidFill>
                  <a:schemeClr val="tx2"/>
                </a:solidFill>
              </a:rPr>
              <a:t>производственных, научно-исследовательских </a:t>
            </a:r>
            <a:r>
              <a:rPr lang="ru-RU" dirty="0" smtClean="0">
                <a:solidFill>
                  <a:schemeClr val="tx2"/>
                </a:solidFill>
              </a:rPr>
              <a:t>практик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Оказывать консультации предприятиям и физическим лицам в сфере экономической безопасности силами обучающихся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6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 работу лаборатории отвечает </a:t>
            </a:r>
          </a:p>
          <a:p>
            <a:r>
              <a:rPr lang="ru-RU" dirty="0" smtClean="0"/>
              <a:t>Гущина Ирина Владимировна</a:t>
            </a:r>
          </a:p>
          <a:p>
            <a:endParaRPr lang="ru-RU" dirty="0"/>
          </a:p>
          <a:p>
            <a:r>
              <a:rPr lang="ru-RU" sz="1700" dirty="0" smtClean="0"/>
              <a:t>Направление - аудит и консультации в финансовой сфере:  к.э.н., доц. руководитель компании </a:t>
            </a:r>
            <a:r>
              <a:rPr lang="ru-RU" sz="1700" dirty="0" err="1" smtClean="0"/>
              <a:t>ФинАудит</a:t>
            </a:r>
            <a:r>
              <a:rPr lang="ru-RU" sz="1700" dirty="0" smtClean="0"/>
              <a:t>, аттестованный аудитор </a:t>
            </a:r>
          </a:p>
          <a:p>
            <a:r>
              <a:rPr lang="ru-RU" sz="1700" dirty="0" err="1" smtClean="0"/>
              <a:t>Змановская</a:t>
            </a:r>
            <a:r>
              <a:rPr lang="ru-RU" sz="1700" dirty="0" smtClean="0"/>
              <a:t> Ольга Викторовна</a:t>
            </a:r>
          </a:p>
          <a:p>
            <a:r>
              <a:rPr lang="ru-RU" sz="1700" dirty="0" smtClean="0"/>
              <a:t>Направление – экономическая безопасность малого бизнеса и физических </a:t>
            </a:r>
            <a:r>
              <a:rPr lang="ru-RU" sz="1700" dirty="0" smtClean="0"/>
              <a:t>лиц, заполнение налоговых деклараций и других форм налогового учета и отчетности: </a:t>
            </a:r>
            <a:r>
              <a:rPr lang="ru-RU" sz="1700" dirty="0" smtClean="0"/>
              <a:t>аттестованный налоговый консультант «Палаты налоговых консультантов» </a:t>
            </a:r>
          </a:p>
          <a:p>
            <a:r>
              <a:rPr lang="ru-RU" sz="1700" dirty="0" smtClean="0"/>
              <a:t>Гущина Ирина Владимировна</a:t>
            </a:r>
          </a:p>
          <a:p>
            <a:r>
              <a:rPr lang="ru-RU" sz="1700" dirty="0" smtClean="0"/>
              <a:t>Направление – научно-исследовательская деятельность студентов: </a:t>
            </a:r>
          </a:p>
          <a:p>
            <a:r>
              <a:rPr lang="ru-RU" sz="1700" dirty="0" smtClean="0"/>
              <a:t>ст. гр. ЭБ-20-2 </a:t>
            </a:r>
            <a:r>
              <a:rPr lang="ru-RU" sz="1700" dirty="0" err="1" smtClean="0"/>
              <a:t>Мустафаева</a:t>
            </a:r>
            <a:r>
              <a:rPr lang="ru-RU" sz="1700" dirty="0" smtClean="0"/>
              <a:t> Шахане </a:t>
            </a:r>
            <a:r>
              <a:rPr lang="ru-RU" sz="1700" dirty="0" err="1" smtClean="0"/>
              <a:t>Техрановна</a:t>
            </a:r>
            <a:endParaRPr lang="ru-RU" sz="17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Структура, состав</a:t>
            </a:r>
          </a:p>
        </p:txBody>
      </p:sp>
    </p:spTree>
    <p:extLst>
      <p:ext uri="{BB962C8B-B14F-4D97-AF65-F5344CB8AC3E}">
        <p14:creationId xmlns:p14="http://schemas.microsoft.com/office/powerpoint/2010/main" val="17658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Проведено 2  региональных научно-практических конференции по вопросам противодействия коррупции</a:t>
            </a:r>
          </a:p>
          <a:p>
            <a:r>
              <a:rPr lang="ru-RU" dirty="0" smtClean="0"/>
              <a:t>Организовано успешное участие студентов во всероссийской олимпиаде </a:t>
            </a:r>
          </a:p>
          <a:p>
            <a:r>
              <a:rPr lang="ru-RU" dirty="0" smtClean="0"/>
              <a:t>«Я - профессионал» </a:t>
            </a:r>
          </a:p>
          <a:p>
            <a:r>
              <a:rPr lang="ru-RU" sz="1400" dirty="0" smtClean="0"/>
              <a:t>(студенты прошли в финальный этап, стали призерами и получили бесплатные места в магистратурах и аспирантурах гор. Москва и гор. Санкт-Петербург)</a:t>
            </a:r>
          </a:p>
          <a:p>
            <a:r>
              <a:rPr lang="ru-RU" dirty="0" smtClean="0"/>
              <a:t>Организовано участие студентов в научно-исследовательских мероприятиях </a:t>
            </a:r>
          </a:p>
          <a:p>
            <a:r>
              <a:rPr lang="ru-RU" dirty="0" smtClean="0"/>
              <a:t>На базе лаборатории проходит учебная, научная и производственная практика студентов. </a:t>
            </a:r>
            <a:endParaRPr lang="ru-RU" dirty="0" smtClean="0"/>
          </a:p>
          <a:p>
            <a:r>
              <a:rPr lang="ru-RU" sz="1600" dirty="0" smtClean="0"/>
              <a:t>Студенты заполняют налоговые декларации физических лиц и индивидуальных предпринимателей</a:t>
            </a:r>
            <a:endParaRPr lang="ru-RU" sz="16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 smtClean="0"/>
              <a:t>Результаты работы </a:t>
            </a:r>
            <a:br>
              <a:rPr lang="ru-RU" dirty="0" smtClean="0"/>
            </a:br>
            <a:r>
              <a:rPr lang="ru-RU" dirty="0" smtClean="0"/>
              <a:t>(за последние 3 года, либо с момента создания)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9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Перспективные направления работы до 2025 года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107504" y="915566"/>
            <a:ext cx="4680520" cy="3024336"/>
          </a:xfrm>
        </p:spPr>
        <p:txBody>
          <a:bodyPr/>
          <a:lstStyle/>
          <a:p>
            <a:r>
              <a:rPr lang="ru-RU" sz="1800" dirty="0"/>
              <a:t>1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r>
              <a:rPr lang="ru-RU" sz="1800" dirty="0" smtClean="0"/>
              <a:t>Проводить научно-практические конференции с привлечением специалистов по экономической безопасности на постоянной основе</a:t>
            </a:r>
          </a:p>
          <a:p>
            <a:r>
              <a:rPr lang="ru-RU" sz="1800" dirty="0" smtClean="0"/>
              <a:t>2. Привлекать практических работников в учебный процесс</a:t>
            </a:r>
          </a:p>
          <a:p>
            <a:r>
              <a:rPr lang="ru-RU" sz="1800" dirty="0" smtClean="0"/>
              <a:t>3. Расширить сферу консультационных услуг по разным направлениям экономической безопасности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824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5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10457</TotalTime>
  <Words>284</Words>
  <Application>Microsoft Office PowerPoint</Application>
  <PresentationFormat>Экран (16:9)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Appdesign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Ирина Гущина</cp:lastModifiedBy>
  <cp:revision>427</cp:revision>
  <cp:lastPrinted>2022-06-06T08:49:15Z</cp:lastPrinted>
  <dcterms:created xsi:type="dcterms:W3CDTF">2019-04-08T11:18:29Z</dcterms:created>
  <dcterms:modified xsi:type="dcterms:W3CDTF">2024-03-03T13:11:02Z</dcterms:modified>
</cp:coreProperties>
</file>